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87" r:id="rId3"/>
    <p:sldId id="300" r:id="rId4"/>
    <p:sldId id="298" r:id="rId5"/>
    <p:sldId id="299" r:id="rId6"/>
    <p:sldId id="283" r:id="rId7"/>
    <p:sldId id="29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CF4520"/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34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53FA-DB14-49A2-B8FA-1969131B6D26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B2802-40E1-4DF4-9EBD-7DFC5A51E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7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РАБОЧИЕ ВОПРОСЫ: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трудоустройство подростков в свободное от учебы время </a:t>
            </a: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выпускников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86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40767"/>
            <a:ext cx="5616626" cy="4333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3861048"/>
            <a:ext cx="4392488" cy="2308324"/>
          </a:xfrm>
          <a:prstGeom prst="rect">
            <a:avLst/>
          </a:prstGeom>
          <a:noFill/>
          <a:ln w="2540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подростка</a:t>
            </a:r>
          </a:p>
          <a:p>
            <a:pPr algn="ctr"/>
            <a:r>
              <a:rPr lang="ru-RU" sz="1600" b="1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за фактически отработанное время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работодателя)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endParaRPr lang="ru-RU" sz="1600" b="1" dirty="0">
              <a:solidFill>
                <a:srgbClr val="0033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помощь </a:t>
            </a:r>
            <a:br>
              <a:rPr lang="ru-RU" sz="1600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(от </a:t>
            </a:r>
            <a: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Центра занятости) </a:t>
            </a:r>
            <a:br>
              <a:rPr lang="ru-RU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solidFill>
                  <a:srgbClr val="CF4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2 587,5 рублей</a:t>
            </a:r>
          </a:p>
        </p:txBody>
      </p:sp>
    </p:spTree>
    <p:extLst>
      <p:ext uri="{BB962C8B-B14F-4D97-AF65-F5344CB8AC3E}">
        <p14:creationId xmlns:p14="http://schemas.microsoft.com/office/powerpoint/2010/main" val="120153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5051" y="1560855"/>
            <a:ext cx="70840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Подросток может работать определенное количество часов в соответствии с возрастной категорией!</a:t>
            </a:r>
          </a:p>
          <a:p>
            <a:pPr algn="ctr"/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Продолжительность работы несовершеннолетних устанавливается в соответствии с требованиями Трудового кодекса РФ (статьи 92, 94)</a:t>
            </a:r>
            <a:endParaRPr lang="ru-RU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80842"/>
              </p:ext>
            </p:extLst>
          </p:nvPr>
        </p:nvGraphicFramePr>
        <p:xfrm>
          <a:off x="502600" y="3719096"/>
          <a:ext cx="8208914" cy="2590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3918"/>
                <a:gridCol w="1560270"/>
                <a:gridCol w="1607228"/>
                <a:gridCol w="1560270"/>
                <a:gridCol w="1607228"/>
              </a:tblGrid>
              <a:tr h="3592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</a:tr>
              <a:tr h="88741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Возраст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>
                    <a:solidFill>
                      <a:schemeClr val="accent6">
                        <a:lumMod val="75000"/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учебного года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В период каникул </a:t>
                      </a:r>
                    </a:p>
                  </a:txBody>
                  <a:tcPr marL="94615" marR="94615" marT="9525" marB="95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День 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14 до 16 лет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12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24 час.</a:t>
                      </a:r>
                    </a:p>
                  </a:txBody>
                  <a:tcPr marL="94615" marR="94615" marT="9525" marB="9525"/>
                </a:tc>
              </a:tr>
              <a:tr h="44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16 до 18 лет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4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17,5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7 час.</a:t>
                      </a:r>
                    </a:p>
                  </a:txBody>
                  <a:tcPr marL="94615" marR="9461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до 35 час.</a:t>
                      </a:r>
                    </a:p>
                  </a:txBody>
                  <a:tcPr marL="94615" marR="94615" marT="9525" marB="9525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50357" y="332656"/>
            <a:ext cx="5698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для подростков 14-17 лет</a:t>
            </a: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свободное от учёбы время</a:t>
            </a:r>
          </a:p>
        </p:txBody>
      </p:sp>
    </p:spTree>
    <p:extLst>
      <p:ext uri="{BB962C8B-B14F-4D97-AF65-F5344CB8AC3E}">
        <p14:creationId xmlns:p14="http://schemas.microsoft.com/office/powerpoint/2010/main" val="331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34333" y="404664"/>
            <a:ext cx="613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безработных граждан в возрасте 16-17 лет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4637" y="3284984"/>
            <a:ext cx="7209973" cy="3031599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Aft>
                <a:spcPts val="1200"/>
              </a:spcAft>
            </a:pPr>
            <a:r>
              <a:rPr lang="ru-RU" b="1" u="sng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ежемесячно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484784"/>
            <a:ext cx="59766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</a:t>
            </a:r>
            <a:r>
              <a:rPr lang="ru-RU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endParaRPr lang="ru-RU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впервые ищущие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работу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течение года с даты выдачи им документа об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образовании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40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59832" y="332656"/>
            <a:ext cx="5698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Временное трудоустройство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безработных граждан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возрасте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18-24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лет (включительно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4637" y="3861048"/>
            <a:ext cx="7209973" cy="2523768"/>
          </a:xfrm>
          <a:prstGeom prst="rect">
            <a:avLst/>
          </a:prstGeom>
          <a:noFill/>
          <a:ln w="31750">
            <a:solidFill>
              <a:srgbClr val="69B3E7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Оплата труда  выпускникам при трудоустройстве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Заработная плата  от работодателя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Материальная поддержка от Центра занятости</a:t>
            </a:r>
            <a:endParaRPr lang="ru-RU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3450 рублей </a:t>
            </a:r>
            <a:endParaRPr lang="ru-RU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628800"/>
            <a:ext cx="59766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Участники программы: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выпускники</a:t>
            </a:r>
            <a:r>
              <a:rPr lang="ru-RU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образовательных организаций </a:t>
            </a:r>
            <a:r>
              <a:rPr lang="ru-RU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среднего профессионального или высшего образования </a:t>
            </a:r>
            <a:r>
              <a:rPr lang="ru-RU" sz="16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ищущие работу в течение года с даты выдачи им документа об образовании и о </a:t>
            </a:r>
            <a:r>
              <a:rPr lang="ru-RU" sz="1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квалификации</a:t>
            </a:r>
            <a:endParaRPr lang="ru-RU" sz="16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87824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ПОСЛЕДОВАТЕЛЬНОСТЬ ДЕЙСТВИЙ </a:t>
            </a: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b="1" dirty="0">
                <a:solidFill>
                  <a:srgbClr val="69B3E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ВРЕМЕННОМ ТРУДОУСТРОЙСТВЕ </a:t>
            </a:r>
            <a:endParaRPr lang="ru-RU" b="1" dirty="0">
              <a:solidFill>
                <a:srgbClr val="69B3E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2" descr="http://tr.stockfresh.com/files/f/feedough/m/71/2117326_stock-photo-side-view-of-man-walkin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4"/>
          <a:stretch/>
        </p:blipFill>
        <p:spPr bwMode="auto">
          <a:xfrm flipH="1">
            <a:off x="214016" y="1731691"/>
            <a:ext cx="1117623" cy="243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364" y="2443967"/>
            <a:ext cx="1227405" cy="1227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12114" y="2932965"/>
            <a:ext cx="1696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09040" y="3736354"/>
            <a:ext cx="188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работодателем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655321" y="3829119"/>
            <a:ext cx="194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2" descr="C:\Users\pri3\Desktop\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5739"/>
            <a:ext cx="144016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259632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1" descr="http://sashiageru.com/upload_img/040711485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479" y="2660792"/>
            <a:ext cx="1621801" cy="11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Прямая со стрелкой 23"/>
          <p:cNvCxnSpPr/>
          <p:nvPr/>
        </p:nvCxnSpPr>
        <p:spPr>
          <a:xfrm>
            <a:off x="7092280" y="3356992"/>
            <a:ext cx="7200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88024" y="3394630"/>
            <a:ext cx="64807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347864" y="3394630"/>
            <a:ext cx="50405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18535" y="4129633"/>
            <a:ext cx="1938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4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609050"/>
            <a:ext cx="7200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Остались вопросы? </a:t>
            </a:r>
            <a:endParaRPr lang="ru-RU" sz="20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Ждем </a:t>
            </a:r>
            <a:r>
              <a:rPr lang="ru-RU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твоего звонка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телефонам: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 </a:t>
            </a:r>
            <a:r>
              <a:rPr lang="ru-RU" sz="20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350 </a:t>
            </a:r>
            <a:r>
              <a:rPr lang="ru-RU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02 13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ГКУ «Екатеринбургский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занятости»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Екатеринбург,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ул. </a:t>
            </a: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Восточная, 64</a:t>
            </a:r>
          </a:p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Отдел взаимодействия с работодателями</a:t>
            </a:r>
            <a:endParaRPr lang="ru-RU" sz="16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1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</TotalTime>
  <Words>261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osz1</dc:creator>
  <cp:lastModifiedBy>kab12-1</cp:lastModifiedBy>
  <cp:revision>210</cp:revision>
  <cp:lastPrinted>2021-04-06T03:58:12Z</cp:lastPrinted>
  <dcterms:created xsi:type="dcterms:W3CDTF">2021-01-22T06:56:43Z</dcterms:created>
  <dcterms:modified xsi:type="dcterms:W3CDTF">2021-08-23T11:55:46Z</dcterms:modified>
</cp:coreProperties>
</file>